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8" r:id="rId6"/>
    <p:sldId id="260" r:id="rId7"/>
    <p:sldId id="261" r:id="rId8"/>
    <p:sldId id="276" r:id="rId9"/>
    <p:sldId id="269" r:id="rId10"/>
    <p:sldId id="275" r:id="rId11"/>
    <p:sldId id="270" r:id="rId12"/>
    <p:sldId id="273" r:id="rId13"/>
    <p:sldId id="274" r:id="rId14"/>
    <p:sldId id="262" r:id="rId15"/>
    <p:sldId id="263" r:id="rId16"/>
    <p:sldId id="265" r:id="rId17"/>
    <p:sldId id="26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7/7/2021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jpeg"/><Relationship Id="rId1" Type="http://schemas.openxmlformats.org/officeDocument/2006/relationships/slideLayout" Target="../slideLayouts/slideLayout9.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fultonk12.sharepoint.com/sites/7-PE6thgrade-CombinedQ4/Student%20Work/Working%20files/Xia,%20Richard/4_19%2025min%20of%20fitness.3/4-19%2025min%20of%20Fitness.3.docx?web=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11.svg"/><Relationship Id="rId7" Type="http://schemas.openxmlformats.org/officeDocument/2006/relationships/image" Target="../media/image6.svg"/><Relationship Id="rId12" Type="http://schemas.openxmlformats.org/officeDocument/2006/relationships/image" Target="../media/image18.png"/><Relationship Id="rId2" Type="http://schemas.openxmlformats.org/officeDocument/2006/relationships/image" Target="../media/image10.png"/><Relationship Id="rId16"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7.svg"/><Relationship Id="rId5" Type="http://schemas.openxmlformats.org/officeDocument/2006/relationships/image" Target="../media/image13.svg"/><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svg"/><Relationship Id="rId1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060"/>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C817-A98F-4FF8-8C52-FE894B8F23CC}"/>
              </a:ext>
            </a:extLst>
          </p:cNvPr>
          <p:cNvSpPr>
            <a:spLocks noGrp="1"/>
          </p:cNvSpPr>
          <p:nvPr>
            <p:ph type="ctrTitle"/>
          </p:nvPr>
        </p:nvSpPr>
        <p:spPr/>
        <p:txBody>
          <a:bodyPr/>
          <a:lstStyle/>
          <a:p>
            <a:r>
              <a:rPr lang="en-US" dirty="0"/>
              <a:t>Project II: Space Launch Analysis</a:t>
            </a:r>
          </a:p>
        </p:txBody>
      </p:sp>
      <p:sp>
        <p:nvSpPr>
          <p:cNvPr id="3" name="Subtitle 2">
            <a:extLst>
              <a:ext uri="{FF2B5EF4-FFF2-40B4-BE49-F238E27FC236}">
                <a16:creationId xmlns:a16="http://schemas.microsoft.com/office/drawing/2014/main" id="{B116EAAC-7A0E-401E-99F2-21C03D5C81DD}"/>
              </a:ext>
            </a:extLst>
          </p:cNvPr>
          <p:cNvSpPr>
            <a:spLocks noGrp="1"/>
          </p:cNvSpPr>
          <p:nvPr>
            <p:ph type="subTitle" idx="1"/>
          </p:nvPr>
        </p:nvSpPr>
        <p:spPr/>
        <p:txBody>
          <a:bodyPr>
            <a:normAutofit fontScale="70000" lnSpcReduction="20000"/>
          </a:bodyPr>
          <a:lstStyle/>
          <a:p>
            <a:pPr algn="ctr"/>
            <a:r>
              <a:rPr lang="en-US" dirty="0">
                <a:solidFill>
                  <a:schemeClr val="tx1"/>
                </a:solidFill>
              </a:rPr>
              <a:t>By: Team Rocket</a:t>
            </a:r>
          </a:p>
          <a:p>
            <a:pPr algn="ctr"/>
            <a:r>
              <a:rPr lang="en-US" dirty="0">
                <a:solidFill>
                  <a:schemeClr val="tx1"/>
                </a:solidFill>
              </a:rPr>
              <a:t>Kelly Cash</a:t>
            </a:r>
          </a:p>
          <a:p>
            <a:pPr algn="ctr"/>
            <a:r>
              <a:rPr lang="en-US" dirty="0">
                <a:solidFill>
                  <a:schemeClr val="tx1"/>
                </a:solidFill>
              </a:rPr>
              <a:t>Betsy James</a:t>
            </a:r>
          </a:p>
          <a:p>
            <a:pPr algn="ctr"/>
            <a:r>
              <a:rPr lang="en-US" dirty="0">
                <a:solidFill>
                  <a:schemeClr val="tx1"/>
                </a:solidFill>
              </a:rPr>
              <a:t>Joe Kim</a:t>
            </a:r>
          </a:p>
          <a:p>
            <a:pPr algn="ctr"/>
            <a:r>
              <a:rPr lang="en-US" dirty="0">
                <a:solidFill>
                  <a:schemeClr val="tx1"/>
                </a:solidFill>
              </a:rPr>
              <a:t>Sophie </a:t>
            </a:r>
            <a:r>
              <a:rPr lang="en-US" dirty="0" err="1">
                <a:solidFill>
                  <a:schemeClr val="tx1"/>
                </a:solidFill>
              </a:rPr>
              <a:t>Qiao</a:t>
            </a:r>
            <a:endParaRPr lang="en-US" dirty="0">
              <a:solidFill>
                <a:schemeClr val="tx1"/>
              </a:solidFill>
            </a:endParaRPr>
          </a:p>
          <a:p>
            <a:pPr algn="ctr"/>
            <a:r>
              <a:rPr lang="en-US" dirty="0">
                <a:solidFill>
                  <a:schemeClr val="tx1"/>
                </a:solidFill>
              </a:rPr>
              <a:t>Grace Sun</a:t>
            </a:r>
          </a:p>
          <a:p>
            <a:endParaRPr lang="en-US" dirty="0">
              <a:solidFill>
                <a:schemeClr val="tx1"/>
              </a:solidFill>
            </a:endParaRPr>
          </a:p>
          <a:p>
            <a:endParaRPr lang="en-US" dirty="0">
              <a:solidFill>
                <a:schemeClr val="tx1"/>
              </a:solidFill>
            </a:endParaRPr>
          </a:p>
        </p:txBody>
      </p:sp>
      <p:pic>
        <p:nvPicPr>
          <p:cNvPr id="3074" name="Picture 2" descr="First slide">
            <a:extLst>
              <a:ext uri="{FF2B5EF4-FFF2-40B4-BE49-F238E27FC236}">
                <a16:creationId xmlns:a16="http://schemas.microsoft.com/office/drawing/2014/main" id="{C988C05E-A1DC-4154-9F62-467D128F4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5212" y="4402392"/>
            <a:ext cx="3188983" cy="212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411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060"/>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1A1076-278B-4790-B4E9-2ABE2ABFA2A3}"/>
              </a:ext>
            </a:extLst>
          </p:cNvPr>
          <p:cNvPicPr>
            <a:picLocks noChangeAspect="1"/>
          </p:cNvPicPr>
          <p:nvPr/>
        </p:nvPicPr>
        <p:blipFill rotWithShape="1">
          <a:blip r:embed="rId2"/>
          <a:srcRect l="452"/>
          <a:stretch/>
        </p:blipFill>
        <p:spPr>
          <a:xfrm>
            <a:off x="843280" y="1285875"/>
            <a:ext cx="10553382" cy="4286250"/>
          </a:xfrm>
          <a:prstGeom prst="rect">
            <a:avLst/>
          </a:prstGeom>
        </p:spPr>
      </p:pic>
    </p:spTree>
    <p:extLst>
      <p:ext uri="{BB962C8B-B14F-4D97-AF65-F5344CB8AC3E}">
        <p14:creationId xmlns:p14="http://schemas.microsoft.com/office/powerpoint/2010/main" val="2179999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060"/>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73480A-82E8-42BC-9CF5-C557DEEBBEFD}"/>
              </a:ext>
            </a:extLst>
          </p:cNvPr>
          <p:cNvPicPr>
            <a:picLocks noChangeAspect="1"/>
          </p:cNvPicPr>
          <p:nvPr/>
        </p:nvPicPr>
        <p:blipFill rotWithShape="1">
          <a:blip r:embed="rId2"/>
          <a:srcRect r="503"/>
          <a:stretch/>
        </p:blipFill>
        <p:spPr>
          <a:xfrm>
            <a:off x="800100" y="1285875"/>
            <a:ext cx="10538460" cy="4286250"/>
          </a:xfrm>
          <a:prstGeom prst="rect">
            <a:avLst/>
          </a:prstGeom>
        </p:spPr>
      </p:pic>
    </p:spTree>
    <p:extLst>
      <p:ext uri="{BB962C8B-B14F-4D97-AF65-F5344CB8AC3E}">
        <p14:creationId xmlns:p14="http://schemas.microsoft.com/office/powerpoint/2010/main" val="3604808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060"/>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C72776-63FA-4C38-9874-867A0A1ADC28}"/>
              </a:ext>
            </a:extLst>
          </p:cNvPr>
          <p:cNvPicPr>
            <a:picLocks noChangeAspect="1"/>
          </p:cNvPicPr>
          <p:nvPr/>
        </p:nvPicPr>
        <p:blipFill>
          <a:blip r:embed="rId2"/>
          <a:stretch>
            <a:fillRect/>
          </a:stretch>
        </p:blipFill>
        <p:spPr>
          <a:xfrm>
            <a:off x="866775" y="1309687"/>
            <a:ext cx="10458450" cy="4238625"/>
          </a:xfrm>
          <a:prstGeom prst="rect">
            <a:avLst/>
          </a:prstGeom>
        </p:spPr>
      </p:pic>
    </p:spTree>
    <p:extLst>
      <p:ext uri="{BB962C8B-B14F-4D97-AF65-F5344CB8AC3E}">
        <p14:creationId xmlns:p14="http://schemas.microsoft.com/office/powerpoint/2010/main" val="3651890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060"/>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2C8F6B-0C4E-4C99-804C-D37DEDA7FC5E}"/>
              </a:ext>
            </a:extLst>
          </p:cNvPr>
          <p:cNvPicPr>
            <a:picLocks noChangeAspect="1"/>
          </p:cNvPicPr>
          <p:nvPr/>
        </p:nvPicPr>
        <p:blipFill rotWithShape="1">
          <a:blip r:embed="rId2"/>
          <a:srcRect l="622" t="2914" r="719"/>
          <a:stretch/>
        </p:blipFill>
        <p:spPr>
          <a:xfrm>
            <a:off x="833119" y="1361440"/>
            <a:ext cx="10515601" cy="4263072"/>
          </a:xfrm>
          <a:prstGeom prst="rect">
            <a:avLst/>
          </a:prstGeom>
        </p:spPr>
      </p:pic>
    </p:spTree>
    <p:extLst>
      <p:ext uri="{BB962C8B-B14F-4D97-AF65-F5344CB8AC3E}">
        <p14:creationId xmlns:p14="http://schemas.microsoft.com/office/powerpoint/2010/main" val="3737488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060"/>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64A27B1A-D153-4FAE-97D5-DD428A75D264}"/>
              </a:ext>
            </a:extLst>
          </p:cNvPr>
          <p:cNvPicPr>
            <a:picLocks noGrp="1" noChangeAspect="1"/>
          </p:cNvPicPr>
          <p:nvPr>
            <p:ph idx="1"/>
          </p:nvPr>
        </p:nvPicPr>
        <p:blipFill>
          <a:blip r:embed="rId2"/>
          <a:stretch>
            <a:fillRect/>
          </a:stretch>
        </p:blipFill>
        <p:spPr>
          <a:xfrm>
            <a:off x="608913" y="1101969"/>
            <a:ext cx="10879702" cy="4270539"/>
          </a:xfrm>
        </p:spPr>
      </p:pic>
    </p:spTree>
    <p:extLst>
      <p:ext uri="{BB962C8B-B14F-4D97-AF65-F5344CB8AC3E}">
        <p14:creationId xmlns:p14="http://schemas.microsoft.com/office/powerpoint/2010/main" val="2681011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060"/>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892CE8-589A-4301-BF28-0546C6E00F79}"/>
              </a:ext>
            </a:extLst>
          </p:cNvPr>
          <p:cNvPicPr>
            <a:picLocks noChangeAspect="1"/>
          </p:cNvPicPr>
          <p:nvPr/>
        </p:nvPicPr>
        <p:blipFill>
          <a:blip r:embed="rId2"/>
          <a:stretch>
            <a:fillRect/>
          </a:stretch>
        </p:blipFill>
        <p:spPr>
          <a:xfrm>
            <a:off x="684212" y="1071562"/>
            <a:ext cx="11039475" cy="4714875"/>
          </a:xfrm>
          <a:prstGeom prst="rect">
            <a:avLst/>
          </a:prstGeom>
        </p:spPr>
      </p:pic>
    </p:spTree>
    <p:extLst>
      <p:ext uri="{BB962C8B-B14F-4D97-AF65-F5344CB8AC3E}">
        <p14:creationId xmlns:p14="http://schemas.microsoft.com/office/powerpoint/2010/main" val="3160490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060"/>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8560D2-5E88-4DA8-BDB3-E2BA2C31813A}"/>
              </a:ext>
            </a:extLst>
          </p:cNvPr>
          <p:cNvSpPr>
            <a:spLocks noGrp="1"/>
          </p:cNvSpPr>
          <p:nvPr>
            <p:ph type="title"/>
          </p:nvPr>
        </p:nvSpPr>
        <p:spPr/>
        <p:txBody>
          <a:bodyPr/>
          <a:lstStyle/>
          <a:p>
            <a:r>
              <a:rPr lang="en-US" dirty="0"/>
              <a:t>Moon Speech, Sept. 12, 1962</a:t>
            </a:r>
          </a:p>
        </p:txBody>
      </p:sp>
      <p:sp>
        <p:nvSpPr>
          <p:cNvPr id="6" name="Text Placeholder 5">
            <a:extLst>
              <a:ext uri="{FF2B5EF4-FFF2-40B4-BE49-F238E27FC236}">
                <a16:creationId xmlns:a16="http://schemas.microsoft.com/office/drawing/2014/main" id="{F966058E-7BC1-4793-BA42-1192D65F8E69}"/>
              </a:ext>
            </a:extLst>
          </p:cNvPr>
          <p:cNvSpPr>
            <a:spLocks noGrp="1"/>
          </p:cNvSpPr>
          <p:nvPr>
            <p:ph type="body" sz="half" idx="2"/>
          </p:nvPr>
        </p:nvSpPr>
        <p:spPr/>
        <p:txBody>
          <a:bodyPr/>
          <a:lstStyle/>
          <a:p>
            <a:r>
              <a:rPr lang="en-US" b="1" i="0" dirty="0">
                <a:solidFill>
                  <a:srgbClr val="D3CFC9"/>
                </a:solidFill>
                <a:effectLst/>
                <a:latin typeface="Roboto" panose="020B0604020202020204" pitchFamily="2" charset="0"/>
              </a:rPr>
              <a:t>“The exploration of space will go ahead, whether we join in it or not, and it is one of the great adventures of all time, and no nation which expects to be</a:t>
            </a:r>
            <a:r>
              <a:rPr lang="en-US" b="0" i="0" dirty="0">
                <a:solidFill>
                  <a:srgbClr val="D3CFC9"/>
                </a:solidFill>
                <a:effectLst/>
                <a:latin typeface="Roboto" panose="020B0604020202020204" pitchFamily="2" charset="0"/>
              </a:rPr>
              <a:t> the leader of other nations can expect to stay behind in the race for space.”  John F. Kennedy  </a:t>
            </a:r>
            <a:endParaRPr lang="en-US" dirty="0"/>
          </a:p>
        </p:txBody>
      </p:sp>
      <p:pic>
        <p:nvPicPr>
          <p:cNvPr id="2050" name="Picture 2">
            <a:extLst>
              <a:ext uri="{FF2B5EF4-FFF2-40B4-BE49-F238E27FC236}">
                <a16:creationId xmlns:a16="http://schemas.microsoft.com/office/drawing/2014/main" id="{3C086939-7A73-4721-AB30-A632A2BAAB1F}"/>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2031" b="203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490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060"/>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6853BE6-21A1-4637-A48D-7B26B036C7C1}"/>
              </a:ext>
            </a:extLst>
          </p:cNvPr>
          <p:cNvSpPr>
            <a:spLocks noGrp="1"/>
          </p:cNvSpPr>
          <p:nvPr>
            <p:ph type="title"/>
          </p:nvPr>
        </p:nvSpPr>
        <p:spPr/>
        <p:txBody>
          <a:bodyPr>
            <a:normAutofit/>
          </a:bodyPr>
          <a:lstStyle/>
          <a:p>
            <a:r>
              <a:rPr lang="en-US" dirty="0"/>
              <a:t>What was the driving force behind the Space Race?</a:t>
            </a:r>
          </a:p>
        </p:txBody>
      </p:sp>
      <p:sp>
        <p:nvSpPr>
          <p:cNvPr id="25" name="Picture Placeholder 24">
            <a:extLst>
              <a:ext uri="{FF2B5EF4-FFF2-40B4-BE49-F238E27FC236}">
                <a16:creationId xmlns:a16="http://schemas.microsoft.com/office/drawing/2014/main" id="{A54CA764-F6CE-4928-AB64-E55AA0E4AC70}"/>
              </a:ext>
            </a:extLst>
          </p:cNvPr>
          <p:cNvSpPr>
            <a:spLocks noGrp="1"/>
          </p:cNvSpPr>
          <p:nvPr>
            <p:ph type="pic" idx="1"/>
          </p:nvPr>
        </p:nvSpPr>
        <p:spPr/>
      </p:sp>
      <p:sp>
        <p:nvSpPr>
          <p:cNvPr id="12" name="Content Placeholder 11">
            <a:extLst>
              <a:ext uri="{FF2B5EF4-FFF2-40B4-BE49-F238E27FC236}">
                <a16:creationId xmlns:a16="http://schemas.microsoft.com/office/drawing/2014/main" id="{EBE09833-1311-4E34-8875-56B4ABB44295}"/>
              </a:ext>
            </a:extLst>
          </p:cNvPr>
          <p:cNvSpPr>
            <a:spLocks noGrp="1"/>
          </p:cNvSpPr>
          <p:nvPr>
            <p:ph type="body" sz="half" idx="2"/>
          </p:nvPr>
        </p:nvSpPr>
        <p:spPr/>
        <p:txBody>
          <a:bodyPr>
            <a:normAutofit/>
          </a:bodyPr>
          <a:lstStyle/>
          <a:p>
            <a:pPr lvl="1"/>
            <a:r>
              <a:rPr lang="en-US" dirty="0">
                <a:solidFill>
                  <a:schemeClr val="tx1"/>
                </a:solidFill>
              </a:rPr>
              <a:t>National Security</a:t>
            </a:r>
          </a:p>
          <a:p>
            <a:pPr lvl="1"/>
            <a:r>
              <a:rPr lang="en-US" dirty="0">
                <a:solidFill>
                  <a:schemeClr val="tx1"/>
                </a:solidFill>
              </a:rPr>
              <a:t>Nationalism</a:t>
            </a:r>
          </a:p>
          <a:p>
            <a:pPr lvl="1"/>
            <a:r>
              <a:rPr lang="en-US" dirty="0">
                <a:solidFill>
                  <a:schemeClr val="tx1"/>
                </a:solidFill>
              </a:rPr>
              <a:t>Innovation</a:t>
            </a:r>
          </a:p>
          <a:p>
            <a:pPr lvl="1"/>
            <a:endParaRPr lang="en-US" dirty="0">
              <a:solidFill>
                <a:schemeClr val="tx1"/>
              </a:solidFill>
            </a:endParaRPr>
          </a:p>
          <a:p>
            <a:pPr lvl="1"/>
            <a:r>
              <a:rPr lang="en-US" dirty="0">
                <a:solidFill>
                  <a:schemeClr val="tx1"/>
                </a:solidFill>
              </a:rPr>
              <a:t>The 1</a:t>
            </a:r>
            <a:r>
              <a:rPr lang="en-US" baseline="30000" dirty="0">
                <a:solidFill>
                  <a:schemeClr val="tx1"/>
                </a:solidFill>
              </a:rPr>
              <a:t>st</a:t>
            </a:r>
            <a:r>
              <a:rPr lang="en-US" dirty="0">
                <a:solidFill>
                  <a:schemeClr val="tx1"/>
                </a:solidFill>
              </a:rPr>
              <a:t> rocket was the V2 rocket that was shot off in Germany in 1942.</a:t>
            </a:r>
          </a:p>
          <a:p>
            <a:pPr lvl="1"/>
            <a:r>
              <a:rPr lang="en-US" dirty="0">
                <a:solidFill>
                  <a:schemeClr val="tx1"/>
                </a:solidFill>
              </a:rPr>
              <a:t>The 1</a:t>
            </a:r>
            <a:r>
              <a:rPr lang="en-US" baseline="30000" dirty="0">
                <a:solidFill>
                  <a:schemeClr val="tx1"/>
                </a:solidFill>
              </a:rPr>
              <a:t>st</a:t>
            </a:r>
            <a:r>
              <a:rPr lang="en-US" dirty="0">
                <a:solidFill>
                  <a:schemeClr val="tx1"/>
                </a:solidFill>
              </a:rPr>
              <a:t> ICBM rocket was launched on Aug. 21 1957 by the USSR.</a:t>
            </a:r>
          </a:p>
          <a:p>
            <a:pPr lvl="1"/>
            <a:r>
              <a:rPr lang="en-US" dirty="0">
                <a:solidFill>
                  <a:schemeClr val="tx1"/>
                </a:solidFill>
              </a:rPr>
              <a:t>The 1</a:t>
            </a:r>
            <a:r>
              <a:rPr lang="en-US" baseline="30000" dirty="0">
                <a:solidFill>
                  <a:schemeClr val="tx1"/>
                </a:solidFill>
              </a:rPr>
              <a:t>st</a:t>
            </a:r>
            <a:r>
              <a:rPr lang="en-US" dirty="0">
                <a:solidFill>
                  <a:schemeClr val="tx1"/>
                </a:solidFill>
              </a:rPr>
              <a:t> ICBM rocket launched by the US was on Dec. 17, 1957.</a:t>
            </a:r>
          </a:p>
        </p:txBody>
      </p:sp>
      <p:pic>
        <p:nvPicPr>
          <p:cNvPr id="1026" name="Picture 2">
            <a:extLst>
              <a:ext uri="{FF2B5EF4-FFF2-40B4-BE49-F238E27FC236}">
                <a16:creationId xmlns:a16="http://schemas.microsoft.com/office/drawing/2014/main" id="{21850323-42D2-4829-B36C-9953544A91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60" r="19285"/>
          <a:stretch/>
        </p:blipFill>
        <p:spPr bwMode="auto">
          <a:xfrm>
            <a:off x="898589" y="10"/>
            <a:ext cx="3371397" cy="6857990"/>
          </a:xfrm>
          <a:prstGeom prst="rect">
            <a:avLst/>
          </a:prstGeom>
          <a:noFill/>
          <a:effectLst>
            <a:innerShdw blurRad="57150" dist="38100" dir="14460000">
              <a:prstClr val="black">
                <a:alpha val="70000"/>
              </a:prstClr>
            </a:innerShdw>
          </a:effectLst>
          <a:extLst>
            <a:ext uri="{909E8E84-426E-40DD-AFC4-6F175D3DCCD1}">
              <a14:hiddenFill xmlns:a14="http://schemas.microsoft.com/office/drawing/2010/main">
                <a:solidFill>
                  <a:srgbClr val="FFFFFF"/>
                </a:solidFill>
              </a14:hiddenFill>
            </a:ext>
          </a:extLst>
        </p:spPr>
      </p:pic>
      <p:pic>
        <p:nvPicPr>
          <p:cNvPr id="14" name="Graphic 13" descr="Medieval Armor with solid fill">
            <a:extLst>
              <a:ext uri="{FF2B5EF4-FFF2-40B4-BE49-F238E27FC236}">
                <a16:creationId xmlns:a16="http://schemas.microsoft.com/office/drawing/2014/main" id="{79351DA6-F366-445C-A36C-2909F49865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2297" y="2775358"/>
            <a:ext cx="318971" cy="318971"/>
          </a:xfrm>
          <a:prstGeom prst="rect">
            <a:avLst/>
          </a:prstGeom>
        </p:spPr>
      </p:pic>
      <p:pic>
        <p:nvPicPr>
          <p:cNvPr id="18" name="Graphic 17" descr="Flag with solid fill">
            <a:extLst>
              <a:ext uri="{FF2B5EF4-FFF2-40B4-BE49-F238E27FC236}">
                <a16:creationId xmlns:a16="http://schemas.microsoft.com/office/drawing/2014/main" id="{187E8518-3336-47F2-AC91-614039814B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2297" y="3096037"/>
            <a:ext cx="318971" cy="318971"/>
          </a:xfrm>
          <a:prstGeom prst="rect">
            <a:avLst/>
          </a:prstGeom>
        </p:spPr>
      </p:pic>
      <p:pic>
        <p:nvPicPr>
          <p:cNvPr id="20" name="Graphic 19" descr="Cell Tower with solid fill">
            <a:extLst>
              <a:ext uri="{FF2B5EF4-FFF2-40B4-BE49-F238E27FC236}">
                <a16:creationId xmlns:a16="http://schemas.microsoft.com/office/drawing/2014/main" id="{F6719242-C291-4DA4-870B-39EA9E6A42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82297" y="3323521"/>
            <a:ext cx="323461" cy="323461"/>
          </a:xfrm>
          <a:prstGeom prst="rect">
            <a:avLst/>
          </a:prstGeom>
        </p:spPr>
      </p:pic>
      <p:pic>
        <p:nvPicPr>
          <p:cNvPr id="24" name="Graphic 23" descr="Badge Question Mark with solid fill">
            <a:extLst>
              <a:ext uri="{FF2B5EF4-FFF2-40B4-BE49-F238E27FC236}">
                <a16:creationId xmlns:a16="http://schemas.microsoft.com/office/drawing/2014/main" id="{DB262076-796E-451A-9DE3-84793F56C8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52687" y="1906568"/>
            <a:ext cx="457200" cy="457200"/>
          </a:xfrm>
          <a:prstGeom prst="rect">
            <a:avLst/>
          </a:prstGeom>
        </p:spPr>
      </p:pic>
    </p:spTree>
    <p:extLst>
      <p:ext uri="{BB962C8B-B14F-4D97-AF65-F5344CB8AC3E}">
        <p14:creationId xmlns:p14="http://schemas.microsoft.com/office/powerpoint/2010/main" val="2025677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060"/>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264AB-1BC6-428E-B111-33586AB8A132}"/>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58FC0CC4-0F5C-4AA4-90C0-3AE763F9FBDA}"/>
              </a:ext>
            </a:extLst>
          </p:cNvPr>
          <p:cNvSpPr>
            <a:spLocks noGrp="1"/>
          </p:cNvSpPr>
          <p:nvPr>
            <p:ph sz="half" idx="1"/>
          </p:nvPr>
        </p:nvSpPr>
        <p:spPr>
          <a:xfrm>
            <a:off x="684211" y="685800"/>
            <a:ext cx="4937655" cy="2300679"/>
          </a:xfrm>
        </p:spPr>
        <p:txBody>
          <a:bodyPr/>
          <a:lstStyle/>
          <a:p>
            <a:r>
              <a:rPr lang="en-US" dirty="0">
                <a:solidFill>
                  <a:schemeClr val="tx1"/>
                </a:solidFill>
              </a:rPr>
              <a:t>What year did the Wright brothers invent the first successful airplane?</a:t>
            </a:r>
          </a:p>
        </p:txBody>
      </p:sp>
      <p:sp>
        <p:nvSpPr>
          <p:cNvPr id="4" name="Content Placeholder 3">
            <a:extLst>
              <a:ext uri="{FF2B5EF4-FFF2-40B4-BE49-F238E27FC236}">
                <a16:creationId xmlns:a16="http://schemas.microsoft.com/office/drawing/2014/main" id="{D6125200-E92B-4D58-B0A7-891C19B4EC4B}"/>
              </a:ext>
            </a:extLst>
          </p:cNvPr>
          <p:cNvSpPr>
            <a:spLocks noGrp="1"/>
          </p:cNvSpPr>
          <p:nvPr>
            <p:ph sz="half" idx="2"/>
          </p:nvPr>
        </p:nvSpPr>
        <p:spPr>
          <a:xfrm>
            <a:off x="5808133" y="1208015"/>
            <a:ext cx="4934479" cy="1778466"/>
          </a:xfrm>
        </p:spPr>
        <p:txBody>
          <a:bodyPr/>
          <a:lstStyle/>
          <a:p>
            <a:r>
              <a:rPr lang="en-US" dirty="0">
                <a:solidFill>
                  <a:schemeClr val="tx1"/>
                </a:solidFill>
              </a:rPr>
              <a:t>What year was the first rocket launch?</a:t>
            </a:r>
          </a:p>
          <a:p>
            <a:pPr marL="0" indent="0">
              <a:buNone/>
            </a:pPr>
            <a:endParaRPr lang="en-US" dirty="0"/>
          </a:p>
        </p:txBody>
      </p:sp>
      <p:sp>
        <p:nvSpPr>
          <p:cNvPr id="5" name="Content Placeholder 2">
            <a:extLst>
              <a:ext uri="{FF2B5EF4-FFF2-40B4-BE49-F238E27FC236}">
                <a16:creationId xmlns:a16="http://schemas.microsoft.com/office/drawing/2014/main" id="{E6C04FDC-8078-4656-8B9F-B50E2A627462}"/>
              </a:ext>
            </a:extLst>
          </p:cNvPr>
          <p:cNvSpPr txBox="1">
            <a:spLocks/>
          </p:cNvSpPr>
          <p:nvPr/>
        </p:nvSpPr>
        <p:spPr>
          <a:xfrm>
            <a:off x="684210" y="2882901"/>
            <a:ext cx="4937655" cy="124476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tx1"/>
                </a:solidFill>
              </a:rPr>
              <a:t>Answer: 1903</a:t>
            </a:r>
          </a:p>
        </p:txBody>
      </p:sp>
      <p:sp>
        <p:nvSpPr>
          <p:cNvPr id="6" name="Content Placeholder 2">
            <a:extLst>
              <a:ext uri="{FF2B5EF4-FFF2-40B4-BE49-F238E27FC236}">
                <a16:creationId xmlns:a16="http://schemas.microsoft.com/office/drawing/2014/main" id="{DF14D911-FB79-4534-975A-9364927387B3}"/>
              </a:ext>
            </a:extLst>
          </p:cNvPr>
          <p:cNvSpPr txBox="1">
            <a:spLocks/>
          </p:cNvSpPr>
          <p:nvPr/>
        </p:nvSpPr>
        <p:spPr>
          <a:xfrm>
            <a:off x="5808133" y="2807826"/>
            <a:ext cx="4937655" cy="139491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tx1"/>
                </a:solidFill>
              </a:rPr>
              <a:t>Answer: 1942</a:t>
            </a:r>
          </a:p>
        </p:txBody>
      </p:sp>
      <p:pic>
        <p:nvPicPr>
          <p:cNvPr id="4098" name="Picture 2" descr="Bronze bust honors mechanic who helped Wright brothers take flight - Los  Angeles Times">
            <a:extLst>
              <a:ext uri="{FF2B5EF4-FFF2-40B4-BE49-F238E27FC236}">
                <a16:creationId xmlns:a16="http://schemas.microsoft.com/office/drawing/2014/main" id="{68594D57-C6AF-49AA-BFB0-8DC70852B2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7618" y="4329615"/>
            <a:ext cx="3576764" cy="2240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37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060"/>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DEE5E-132E-4400-8F08-83C8DDD927A1}"/>
              </a:ext>
            </a:extLst>
          </p:cNvPr>
          <p:cNvSpPr>
            <a:spLocks noGrp="1"/>
          </p:cNvSpPr>
          <p:nvPr>
            <p:ph type="title"/>
          </p:nvPr>
        </p:nvSpPr>
        <p:spPr>
          <a:xfrm>
            <a:off x="684212" y="5000515"/>
            <a:ext cx="8534400" cy="1507067"/>
          </a:xfrm>
        </p:spPr>
        <p:txBody>
          <a:bodyPr/>
          <a:lstStyle/>
          <a:p>
            <a:r>
              <a:rPr lang="en-US" dirty="0"/>
              <a:t>we are </a:t>
            </a:r>
            <a:r>
              <a:rPr lang="en-US" dirty="0" err="1">
                <a:hlinkClick r:id="rId2">
                  <a:extLst>
                    <a:ext uri="{A12FA001-AC4F-418D-AE19-62706E023703}">
                      <ahyp:hlinkClr xmlns:ahyp="http://schemas.microsoft.com/office/drawing/2018/hyperlinkcolor" val="tx"/>
                    </a:ext>
                  </a:extLst>
                </a:hlinkClick>
              </a:rPr>
              <a:t>exploreRs</a:t>
            </a:r>
            <a:r>
              <a:rPr lang="en-US" dirty="0"/>
              <a:t>!</a:t>
            </a:r>
          </a:p>
        </p:txBody>
      </p:sp>
      <p:sp>
        <p:nvSpPr>
          <p:cNvPr id="3" name="Content Placeholder 2">
            <a:extLst>
              <a:ext uri="{FF2B5EF4-FFF2-40B4-BE49-F238E27FC236}">
                <a16:creationId xmlns:a16="http://schemas.microsoft.com/office/drawing/2014/main" id="{6587BA22-1024-4540-B234-DF36A6F810E2}"/>
              </a:ext>
            </a:extLst>
          </p:cNvPr>
          <p:cNvSpPr>
            <a:spLocks noGrp="1"/>
          </p:cNvSpPr>
          <p:nvPr>
            <p:ph idx="1"/>
          </p:nvPr>
        </p:nvSpPr>
        <p:spPr>
          <a:xfrm>
            <a:off x="520155" y="2468759"/>
            <a:ext cx="4906465" cy="2673694"/>
          </a:xfrm>
        </p:spPr>
        <p:txBody>
          <a:bodyPr/>
          <a:lstStyle/>
          <a:p>
            <a:r>
              <a:rPr lang="en-US" dirty="0">
                <a:solidFill>
                  <a:schemeClr val="tx1"/>
                </a:solidFill>
              </a:rPr>
              <a:t>1969: First human step on MOON</a:t>
            </a:r>
          </a:p>
          <a:p>
            <a:r>
              <a:rPr lang="en-US" dirty="0">
                <a:solidFill>
                  <a:schemeClr val="tx1"/>
                </a:solidFill>
              </a:rPr>
              <a:t>1976: First lander on MARS</a:t>
            </a:r>
          </a:p>
        </p:txBody>
      </p:sp>
      <p:sp>
        <p:nvSpPr>
          <p:cNvPr id="4" name="Content Placeholder 2">
            <a:extLst>
              <a:ext uri="{FF2B5EF4-FFF2-40B4-BE49-F238E27FC236}">
                <a16:creationId xmlns:a16="http://schemas.microsoft.com/office/drawing/2014/main" id="{17DDDC84-E226-4C9A-9D76-8198B2F2CB35}"/>
              </a:ext>
            </a:extLst>
          </p:cNvPr>
          <p:cNvSpPr txBox="1">
            <a:spLocks/>
          </p:cNvSpPr>
          <p:nvPr/>
        </p:nvSpPr>
        <p:spPr>
          <a:xfrm>
            <a:off x="5685453" y="478971"/>
            <a:ext cx="5903167" cy="4680857"/>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0"/>
            <a:r>
              <a:rPr lang="en-US" sz="2900" dirty="0">
                <a:solidFill>
                  <a:schemeClr val="tx1"/>
                </a:solidFill>
              </a:rPr>
              <a:t>Where are we from? </a:t>
            </a:r>
          </a:p>
          <a:p>
            <a:pPr lvl="0"/>
            <a:r>
              <a:rPr lang="en-US" sz="2900" dirty="0">
                <a:solidFill>
                  <a:schemeClr val="tx1"/>
                </a:solidFill>
              </a:rPr>
              <a:t>History of our universe and our solar system.</a:t>
            </a:r>
          </a:p>
          <a:p>
            <a:pPr lvl="0"/>
            <a:r>
              <a:rPr lang="en-US" sz="2900" dirty="0">
                <a:solidFill>
                  <a:schemeClr val="tx1"/>
                </a:solidFill>
              </a:rPr>
              <a:t>Save our lives from asteroids and comets. </a:t>
            </a:r>
          </a:p>
          <a:p>
            <a:pPr lvl="0"/>
            <a:r>
              <a:rPr lang="en-US" sz="2900" dirty="0">
                <a:solidFill>
                  <a:schemeClr val="tx1"/>
                </a:solidFill>
              </a:rPr>
              <a:t>Backup of humanity</a:t>
            </a:r>
          </a:p>
          <a:p>
            <a:pPr lvl="0"/>
            <a:r>
              <a:rPr lang="en-US" sz="2900" dirty="0">
                <a:solidFill>
                  <a:schemeClr val="tx1"/>
                </a:solidFill>
              </a:rPr>
              <a:t>Space mining</a:t>
            </a:r>
          </a:p>
          <a:p>
            <a:pPr lvl="0"/>
            <a:r>
              <a:rPr lang="en-US" sz="2900" dirty="0">
                <a:solidFill>
                  <a:schemeClr val="tx1"/>
                </a:solidFill>
              </a:rPr>
              <a:t>Many great inventions people use every day are due to space program research (insulin pumps, LASIK, memory foam, even </a:t>
            </a:r>
            <a:r>
              <a:rPr lang="en-US" sz="2900" dirty="0" err="1">
                <a:solidFill>
                  <a:schemeClr val="tx1"/>
                </a:solidFill>
              </a:rPr>
              <a:t>DustBusters</a:t>
            </a:r>
            <a:r>
              <a:rPr lang="en-US" sz="2900" dirty="0">
                <a:solidFill>
                  <a:schemeClr val="tx1"/>
                </a:solidFill>
              </a:rPr>
              <a:t>!)</a:t>
            </a:r>
          </a:p>
          <a:p>
            <a:pPr marL="0" indent="0">
              <a:buNone/>
            </a:pPr>
            <a:endParaRPr lang="en-US" dirty="0">
              <a:solidFill>
                <a:schemeClr val="tx1"/>
              </a:solidFill>
            </a:endParaRPr>
          </a:p>
        </p:txBody>
      </p:sp>
      <p:pic>
        <p:nvPicPr>
          <p:cNvPr id="2050" name="Picture 2" descr="Space explorers wanted: NASA seeks next generation of astronauts">
            <a:extLst>
              <a:ext uri="{FF2B5EF4-FFF2-40B4-BE49-F238E27FC236}">
                <a16:creationId xmlns:a16="http://schemas.microsoft.com/office/drawing/2014/main" id="{24825C0A-B5AD-4AD7-96A6-29E96EE3D9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2" y="122465"/>
            <a:ext cx="3918857" cy="2204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17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060"/>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7A69A-D839-48C9-AE78-0FF0AAF57BA9}"/>
              </a:ext>
            </a:extLst>
          </p:cNvPr>
          <p:cNvSpPr>
            <a:spLocks noGrp="1"/>
          </p:cNvSpPr>
          <p:nvPr>
            <p:ph type="title"/>
          </p:nvPr>
        </p:nvSpPr>
        <p:spPr/>
        <p:txBody>
          <a:bodyPr/>
          <a:lstStyle/>
          <a:p>
            <a:r>
              <a:rPr lang="en-US" dirty="0"/>
              <a:t>What questions can be answered?</a:t>
            </a:r>
          </a:p>
        </p:txBody>
      </p:sp>
      <p:sp>
        <p:nvSpPr>
          <p:cNvPr id="3" name="Content Placeholder 2">
            <a:extLst>
              <a:ext uri="{FF2B5EF4-FFF2-40B4-BE49-F238E27FC236}">
                <a16:creationId xmlns:a16="http://schemas.microsoft.com/office/drawing/2014/main" id="{1A6FC286-41F1-4748-B93D-64F456D2775F}"/>
              </a:ext>
            </a:extLst>
          </p:cNvPr>
          <p:cNvSpPr>
            <a:spLocks noGrp="1"/>
          </p:cNvSpPr>
          <p:nvPr>
            <p:ph idx="1"/>
          </p:nvPr>
        </p:nvSpPr>
        <p:spPr/>
        <p:txBody>
          <a:bodyPr>
            <a:normAutofit/>
          </a:bodyPr>
          <a:lstStyle/>
          <a:p>
            <a:r>
              <a:rPr lang="en-US" dirty="0">
                <a:solidFill>
                  <a:schemeClr val="tx1"/>
                </a:solidFill>
              </a:rPr>
              <a:t>Where are the launching sites located across the world?</a:t>
            </a:r>
          </a:p>
          <a:p>
            <a:r>
              <a:rPr lang="en-US" dirty="0">
                <a:solidFill>
                  <a:schemeClr val="tx1"/>
                </a:solidFill>
              </a:rPr>
              <a:t>What country or countries were the leaders in the space race in the early decades? What about recent years?</a:t>
            </a:r>
          </a:p>
          <a:p>
            <a:r>
              <a:rPr lang="en-US" dirty="0">
                <a:solidFill>
                  <a:schemeClr val="tx1"/>
                </a:solidFill>
              </a:rPr>
              <a:t>What are the launch trends regarding state funding vs private funding across the years? </a:t>
            </a:r>
          </a:p>
          <a:p>
            <a:pPr lvl="1"/>
            <a:r>
              <a:rPr lang="en-US" dirty="0">
                <a:solidFill>
                  <a:schemeClr val="tx1"/>
                </a:solidFill>
              </a:rPr>
              <a:t>Are there “Elon </a:t>
            </a:r>
            <a:r>
              <a:rPr lang="en-US" dirty="0" err="1">
                <a:solidFill>
                  <a:schemeClr val="tx1"/>
                </a:solidFill>
              </a:rPr>
              <a:t>Musks</a:t>
            </a:r>
            <a:r>
              <a:rPr lang="en-US" dirty="0">
                <a:solidFill>
                  <a:schemeClr val="tx1"/>
                </a:solidFill>
              </a:rPr>
              <a:t>” from other countries who are doing private space launches? </a:t>
            </a:r>
          </a:p>
        </p:txBody>
      </p:sp>
    </p:spTree>
    <p:extLst>
      <p:ext uri="{BB962C8B-B14F-4D97-AF65-F5344CB8AC3E}">
        <p14:creationId xmlns:p14="http://schemas.microsoft.com/office/powerpoint/2010/main" val="2901343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060"/>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33BF1C7-2A0B-4EC6-B742-6392E612E014}"/>
              </a:ext>
            </a:extLst>
          </p:cNvPr>
          <p:cNvSpPr>
            <a:spLocks noGrp="1"/>
          </p:cNvSpPr>
          <p:nvPr>
            <p:ph type="body" sz="half" idx="2"/>
          </p:nvPr>
        </p:nvSpPr>
        <p:spPr>
          <a:xfrm>
            <a:off x="601039" y="4966282"/>
            <a:ext cx="4139760" cy="1312877"/>
          </a:xfrm>
        </p:spPr>
        <p:txBody>
          <a:bodyPr vert="horz" lIns="91440" tIns="45720" rIns="91440" bIns="45720" rtlCol="0" anchor="ctr">
            <a:normAutofit/>
          </a:bodyPr>
          <a:lstStyle/>
          <a:p>
            <a:pPr>
              <a:buFont typeface="Wingdings 3" panose="05040102010807070707" pitchFamily="18" charset="2"/>
              <a:buChar char=""/>
            </a:pPr>
            <a:r>
              <a:rPr lang="en-US" dirty="0">
                <a:solidFill>
                  <a:schemeClr val="tx1"/>
                </a:solidFill>
              </a:rPr>
              <a:t>State ran launches decrease</a:t>
            </a:r>
          </a:p>
          <a:p>
            <a:pPr>
              <a:buFont typeface="Wingdings 3" panose="05040102010807070707" pitchFamily="18" charset="2"/>
              <a:buChar char=""/>
            </a:pPr>
            <a:r>
              <a:rPr lang="en-US" dirty="0">
                <a:solidFill>
                  <a:schemeClr val="tx1"/>
                </a:solidFill>
              </a:rPr>
              <a:t>Privatization increased</a:t>
            </a:r>
          </a:p>
          <a:p>
            <a:endParaRPr lang="en-US" dirty="0">
              <a:solidFill>
                <a:schemeClr val="tx1"/>
              </a:solidFill>
            </a:endParaRPr>
          </a:p>
        </p:txBody>
      </p:sp>
      <p:pic>
        <p:nvPicPr>
          <p:cNvPr id="7" name="Content Placeholder 4" descr="Chart, line chart&#10;&#10;Description automatically generated">
            <a:extLst>
              <a:ext uri="{FF2B5EF4-FFF2-40B4-BE49-F238E27FC236}">
                <a16:creationId xmlns:a16="http://schemas.microsoft.com/office/drawing/2014/main" id="{79BBFD0E-299E-4EA8-8118-C54F68605778}"/>
              </a:ext>
            </a:extLst>
          </p:cNvPr>
          <p:cNvPicPr>
            <a:picLocks noChangeAspect="1"/>
          </p:cNvPicPr>
          <p:nvPr/>
        </p:nvPicPr>
        <p:blipFill>
          <a:blip r:embed="rId2"/>
          <a:stretch>
            <a:fillRect/>
          </a:stretch>
        </p:blipFill>
        <p:spPr>
          <a:xfrm>
            <a:off x="601040" y="314585"/>
            <a:ext cx="7531979" cy="2956479"/>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pic>
      <p:sp>
        <p:nvSpPr>
          <p:cNvPr id="8" name="Title 1">
            <a:extLst>
              <a:ext uri="{FF2B5EF4-FFF2-40B4-BE49-F238E27FC236}">
                <a16:creationId xmlns:a16="http://schemas.microsoft.com/office/drawing/2014/main" id="{6CF20DDD-1C1D-4326-8EB1-E30589A628FC}"/>
              </a:ext>
            </a:extLst>
          </p:cNvPr>
          <p:cNvSpPr>
            <a:spLocks noGrp="1"/>
          </p:cNvSpPr>
          <p:nvPr>
            <p:ph type="title"/>
          </p:nvPr>
        </p:nvSpPr>
        <p:spPr>
          <a:xfrm>
            <a:off x="5020703" y="3586937"/>
            <a:ext cx="3112316" cy="629173"/>
          </a:xfrm>
        </p:spPr>
        <p:txBody>
          <a:bodyPr/>
          <a:lstStyle/>
          <a:p>
            <a:r>
              <a:rPr lang="en-US" dirty="0"/>
              <a:t>Space Act 2015</a:t>
            </a:r>
          </a:p>
        </p:txBody>
      </p:sp>
      <p:sp>
        <p:nvSpPr>
          <p:cNvPr id="9" name="Text Placeholder 5">
            <a:extLst>
              <a:ext uri="{FF2B5EF4-FFF2-40B4-BE49-F238E27FC236}">
                <a16:creationId xmlns:a16="http://schemas.microsoft.com/office/drawing/2014/main" id="{C64DD795-82B0-4730-A847-0D3BB456D40B}"/>
              </a:ext>
            </a:extLst>
          </p:cNvPr>
          <p:cNvSpPr txBox="1">
            <a:spLocks/>
          </p:cNvSpPr>
          <p:nvPr/>
        </p:nvSpPr>
        <p:spPr>
          <a:xfrm>
            <a:off x="5020703" y="4281527"/>
            <a:ext cx="4318920" cy="2558644"/>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200" kern="1200" cap="none">
                <a:solidFill>
                  <a:schemeClr val="bg2">
                    <a:lumMod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000" kern="1200" cap="none">
                <a:solidFill>
                  <a:schemeClr val="bg2">
                    <a:lumMod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bg2">
                    <a:lumMod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bg2">
                    <a:lumMod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bg2">
                    <a:lumMod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bg2">
                    <a:lumMod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bg2">
                    <a:lumMod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bg2">
                    <a:lumMod val="75000"/>
                  </a:schemeClr>
                </a:solidFill>
                <a:effectLst/>
                <a:latin typeface="+mn-lt"/>
                <a:ea typeface="+mn-ea"/>
                <a:cs typeface="+mn-cs"/>
              </a:defRPr>
            </a:lvl9pPr>
          </a:lstStyle>
          <a:p>
            <a:pPr>
              <a:buFont typeface="Wingdings 3" panose="05040102010807070707" pitchFamily="18" charset="2"/>
              <a:buChar char=""/>
            </a:pPr>
            <a:r>
              <a:rPr lang="en-US" dirty="0">
                <a:solidFill>
                  <a:schemeClr val="tx1"/>
                </a:solidFill>
              </a:rPr>
              <a:t>Congress allows a “Finders, Keepers” rule</a:t>
            </a:r>
          </a:p>
          <a:p>
            <a:pPr>
              <a:buFont typeface="Wingdings 3" panose="05040102010807070707" pitchFamily="18" charset="2"/>
              <a:buChar char=""/>
            </a:pPr>
            <a:r>
              <a:rPr lang="en-US" dirty="0">
                <a:solidFill>
                  <a:schemeClr val="tx1"/>
                </a:solidFill>
              </a:rPr>
              <a:t>Gives American companies all rights to the bounty they extracted from celestial bodies.</a:t>
            </a:r>
          </a:p>
          <a:p>
            <a:pPr>
              <a:buFont typeface="Wingdings 3" panose="05040102010807070707" pitchFamily="18" charset="2"/>
              <a:buChar char=""/>
            </a:pPr>
            <a:endParaRPr lang="en-US" dirty="0">
              <a:solidFill>
                <a:schemeClr val="tx1"/>
              </a:solidFill>
            </a:endParaRPr>
          </a:p>
        </p:txBody>
      </p:sp>
      <p:sp>
        <p:nvSpPr>
          <p:cNvPr id="10" name="Title 1">
            <a:extLst>
              <a:ext uri="{FF2B5EF4-FFF2-40B4-BE49-F238E27FC236}">
                <a16:creationId xmlns:a16="http://schemas.microsoft.com/office/drawing/2014/main" id="{378308B9-31C2-45F6-8FAB-37F4C12DA34C}"/>
              </a:ext>
            </a:extLst>
          </p:cNvPr>
          <p:cNvSpPr txBox="1">
            <a:spLocks/>
          </p:cNvSpPr>
          <p:nvPr/>
        </p:nvSpPr>
        <p:spPr>
          <a:xfrm>
            <a:off x="601039" y="3714226"/>
            <a:ext cx="4214241" cy="933273"/>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28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Cold War ended in 1991</a:t>
            </a:r>
          </a:p>
        </p:txBody>
      </p:sp>
    </p:spTree>
    <p:extLst>
      <p:ext uri="{BB962C8B-B14F-4D97-AF65-F5344CB8AC3E}">
        <p14:creationId xmlns:p14="http://schemas.microsoft.com/office/powerpoint/2010/main" val="700549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060"/>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7A69A-D839-48C9-AE78-0FF0AAF57BA9}"/>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1A6FC286-41F1-4748-B93D-64F456D2775F}"/>
              </a:ext>
            </a:extLst>
          </p:cNvPr>
          <p:cNvSpPr>
            <a:spLocks noGrp="1"/>
          </p:cNvSpPr>
          <p:nvPr>
            <p:ph idx="1"/>
          </p:nvPr>
        </p:nvSpPr>
        <p:spPr>
          <a:xfrm>
            <a:off x="1699280" y="649479"/>
            <a:ext cx="8534400" cy="3615267"/>
          </a:xfrm>
        </p:spPr>
        <p:txBody>
          <a:bodyPr>
            <a:normAutofit/>
          </a:bodyPr>
          <a:lstStyle/>
          <a:p>
            <a:pPr marL="0" indent="0">
              <a:buNone/>
            </a:pPr>
            <a:r>
              <a:rPr lang="en-US" dirty="0">
                <a:solidFill>
                  <a:schemeClr val="tx1"/>
                </a:solidFill>
              </a:rPr>
              <a:t>Overall trend: state funded launches occurred more often until 1994, when privately funded launches took over in numbers</a:t>
            </a:r>
          </a:p>
          <a:p>
            <a:pPr marL="0" indent="0">
              <a:buNone/>
            </a:pPr>
            <a:r>
              <a:rPr lang="en-US" dirty="0">
                <a:solidFill>
                  <a:schemeClr val="tx1"/>
                </a:solidFill>
              </a:rPr>
              <a:t>Early space race winners: Russia and the USA, with not many other countries as competitors </a:t>
            </a:r>
          </a:p>
          <a:p>
            <a:pPr marL="0" indent="0">
              <a:buNone/>
            </a:pPr>
            <a:r>
              <a:rPr lang="en-US" dirty="0">
                <a:solidFill>
                  <a:schemeClr val="tx1"/>
                </a:solidFill>
              </a:rPr>
              <a:t>Recent space race winners: the USA, Russa, and China, with many other countries also entering the race in more recent years</a:t>
            </a:r>
          </a:p>
          <a:p>
            <a:endParaRPr lang="en-US" dirty="0">
              <a:solidFill>
                <a:schemeClr val="tx1"/>
              </a:solidFill>
            </a:endParaRPr>
          </a:p>
        </p:txBody>
      </p:sp>
      <p:pic>
        <p:nvPicPr>
          <p:cNvPr id="5" name="Graphic 4" descr="Trophy outline">
            <a:extLst>
              <a:ext uri="{FF2B5EF4-FFF2-40B4-BE49-F238E27FC236}">
                <a16:creationId xmlns:a16="http://schemas.microsoft.com/office/drawing/2014/main" id="{6D93522B-CF1D-4E87-811D-F526D3808D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84" y="1977104"/>
            <a:ext cx="469232" cy="469232"/>
          </a:xfrm>
          <a:prstGeom prst="rect">
            <a:avLst/>
          </a:prstGeom>
        </p:spPr>
      </p:pic>
      <p:pic>
        <p:nvPicPr>
          <p:cNvPr id="8" name="Graphic 7" descr="Trophy outline">
            <a:extLst>
              <a:ext uri="{FF2B5EF4-FFF2-40B4-BE49-F238E27FC236}">
                <a16:creationId xmlns:a16="http://schemas.microsoft.com/office/drawing/2014/main" id="{04C18420-CB2F-418B-8766-45D01AABA9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84" y="2748990"/>
            <a:ext cx="469232" cy="469232"/>
          </a:xfrm>
          <a:prstGeom prst="rect">
            <a:avLst/>
          </a:prstGeom>
        </p:spPr>
      </p:pic>
      <p:pic>
        <p:nvPicPr>
          <p:cNvPr id="10" name="Graphic 9" descr="Statistics outline">
            <a:extLst>
              <a:ext uri="{FF2B5EF4-FFF2-40B4-BE49-F238E27FC236}">
                <a16:creationId xmlns:a16="http://schemas.microsoft.com/office/drawing/2014/main" id="{CCE6F303-CECD-4C97-9B00-1B2C48F7AE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2214" y="1204837"/>
            <a:ext cx="549372" cy="549372"/>
          </a:xfrm>
          <a:prstGeom prst="rect">
            <a:avLst/>
          </a:prstGeom>
        </p:spPr>
      </p:pic>
      <p:pic>
        <p:nvPicPr>
          <p:cNvPr id="1026" name="Picture 2" descr="Second slide">
            <a:extLst>
              <a:ext uri="{FF2B5EF4-FFF2-40B4-BE49-F238E27FC236}">
                <a16:creationId xmlns:a16="http://schemas.microsoft.com/office/drawing/2014/main" id="{15381ABB-9D6E-4383-BB92-C4BA1F231E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2656" y="4422799"/>
            <a:ext cx="2924175" cy="2126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425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060"/>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B3F40-7199-4F69-BDA9-E92A0663B8C5}"/>
              </a:ext>
            </a:extLst>
          </p:cNvPr>
          <p:cNvSpPr>
            <a:spLocks noGrp="1"/>
          </p:cNvSpPr>
          <p:nvPr>
            <p:ph type="title"/>
          </p:nvPr>
        </p:nvSpPr>
        <p:spPr>
          <a:xfrm>
            <a:off x="530821" y="4992048"/>
            <a:ext cx="8534400" cy="1507067"/>
          </a:xfrm>
        </p:spPr>
        <p:txBody>
          <a:bodyPr/>
          <a:lstStyle/>
          <a:p>
            <a:r>
              <a:rPr lang="en-US" dirty="0"/>
              <a:t>If we had more time</a:t>
            </a:r>
          </a:p>
        </p:txBody>
      </p:sp>
      <p:sp>
        <p:nvSpPr>
          <p:cNvPr id="6" name="Content Placeholder 2">
            <a:extLst>
              <a:ext uri="{FF2B5EF4-FFF2-40B4-BE49-F238E27FC236}">
                <a16:creationId xmlns:a16="http://schemas.microsoft.com/office/drawing/2014/main" id="{315317BE-0C86-4179-BE19-867DF9EA1B5C}"/>
              </a:ext>
            </a:extLst>
          </p:cNvPr>
          <p:cNvSpPr>
            <a:spLocks noGrp="1"/>
          </p:cNvSpPr>
          <p:nvPr>
            <p:ph idx="1"/>
          </p:nvPr>
        </p:nvSpPr>
        <p:spPr>
          <a:xfrm>
            <a:off x="1904082" y="610713"/>
            <a:ext cx="9124532" cy="4225090"/>
          </a:xfrm>
        </p:spPr>
        <p:txBody>
          <a:bodyPr>
            <a:normAutofit/>
          </a:bodyPr>
          <a:lstStyle/>
          <a:p>
            <a:pPr marL="0" indent="0">
              <a:buNone/>
            </a:pPr>
            <a:r>
              <a:rPr lang="en-US" dirty="0">
                <a:solidFill>
                  <a:schemeClr val="tx1"/>
                </a:solidFill>
              </a:rPr>
              <a:t>Web scraping to include data through April 2021</a:t>
            </a:r>
          </a:p>
          <a:p>
            <a:pPr marL="0" indent="0">
              <a:buNone/>
            </a:pPr>
            <a:r>
              <a:rPr lang="en-US" dirty="0">
                <a:solidFill>
                  <a:schemeClr val="tx1"/>
                </a:solidFill>
              </a:rPr>
              <a:t>Closer examination of cooperative efforts between countries &amp; who is getting involved in recent years</a:t>
            </a:r>
          </a:p>
          <a:p>
            <a:pPr marL="0" indent="0">
              <a:buNone/>
            </a:pPr>
            <a:r>
              <a:rPr lang="en-US" dirty="0">
                <a:solidFill>
                  <a:schemeClr val="tx1"/>
                </a:solidFill>
              </a:rPr>
              <a:t>Deeper dive into leading privately funded launch companies:</a:t>
            </a:r>
          </a:p>
          <a:p>
            <a:pPr marL="457200" lvl="1" indent="0">
              <a:buNone/>
            </a:pPr>
            <a:r>
              <a:rPr lang="en-US" dirty="0">
                <a:solidFill>
                  <a:schemeClr val="tx1"/>
                </a:solidFill>
              </a:rPr>
              <a:t>What company or companies are currently winning the race?</a:t>
            </a:r>
          </a:p>
          <a:p>
            <a:pPr marL="457200" lvl="1" indent="0">
              <a:buNone/>
            </a:pPr>
            <a:r>
              <a:rPr lang="en-US" dirty="0">
                <a:solidFill>
                  <a:schemeClr val="tx1"/>
                </a:solidFill>
              </a:rPr>
              <a:t>What purpose do the launches serve?</a:t>
            </a:r>
          </a:p>
          <a:p>
            <a:pPr marL="914400" lvl="2" indent="0">
              <a:buNone/>
            </a:pPr>
            <a:r>
              <a:rPr lang="en-US" dirty="0">
                <a:solidFill>
                  <a:schemeClr val="tx1"/>
                </a:solidFill>
              </a:rPr>
              <a:t>Communications</a:t>
            </a:r>
          </a:p>
          <a:p>
            <a:pPr marL="914400" lvl="2" indent="0">
              <a:buNone/>
            </a:pPr>
            <a:r>
              <a:rPr lang="en-US" dirty="0">
                <a:solidFill>
                  <a:schemeClr val="tx1"/>
                </a:solidFill>
              </a:rPr>
              <a:t>Planetary Exploration</a:t>
            </a:r>
          </a:p>
          <a:p>
            <a:endParaRPr lang="en-US" dirty="0">
              <a:solidFill>
                <a:schemeClr val="tx1"/>
              </a:solidFill>
            </a:endParaRPr>
          </a:p>
        </p:txBody>
      </p:sp>
      <p:pic>
        <p:nvPicPr>
          <p:cNvPr id="8" name="Graphic 7" descr="Handshake outline">
            <a:extLst>
              <a:ext uri="{FF2B5EF4-FFF2-40B4-BE49-F238E27FC236}">
                <a16:creationId xmlns:a16="http://schemas.microsoft.com/office/drawing/2014/main" id="{2190795E-2F1D-443B-BD8E-881EE2EA3D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8611" y="1534298"/>
            <a:ext cx="613610" cy="404062"/>
          </a:xfrm>
          <a:prstGeom prst="rect">
            <a:avLst/>
          </a:prstGeom>
        </p:spPr>
      </p:pic>
      <p:pic>
        <p:nvPicPr>
          <p:cNvPr id="10" name="Graphic 9" descr="Rocket outline">
            <a:extLst>
              <a:ext uri="{FF2B5EF4-FFF2-40B4-BE49-F238E27FC236}">
                <a16:creationId xmlns:a16="http://schemas.microsoft.com/office/drawing/2014/main" id="{642B8FC3-B532-48E6-B3AE-105F46C47C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6350" y="2175975"/>
            <a:ext cx="531716" cy="531716"/>
          </a:xfrm>
          <a:prstGeom prst="rect">
            <a:avLst/>
          </a:prstGeom>
        </p:spPr>
      </p:pic>
      <p:pic>
        <p:nvPicPr>
          <p:cNvPr id="11" name="Graphic 10" descr="Trophy outline">
            <a:extLst>
              <a:ext uri="{FF2B5EF4-FFF2-40B4-BE49-F238E27FC236}">
                <a16:creationId xmlns:a16="http://schemas.microsoft.com/office/drawing/2014/main" id="{35362F63-BD17-43C9-B340-BD84152A09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4079" y="2576665"/>
            <a:ext cx="404061" cy="404061"/>
          </a:xfrm>
          <a:prstGeom prst="rect">
            <a:avLst/>
          </a:prstGeom>
        </p:spPr>
      </p:pic>
      <p:pic>
        <p:nvPicPr>
          <p:cNvPr id="13" name="Graphic 12" descr="Cell Tower with solid fill">
            <a:extLst>
              <a:ext uri="{FF2B5EF4-FFF2-40B4-BE49-F238E27FC236}">
                <a16:creationId xmlns:a16="http://schemas.microsoft.com/office/drawing/2014/main" id="{87E6778C-0B9A-485A-AFF6-65FD6A41DB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38139" y="3333848"/>
            <a:ext cx="404061" cy="404061"/>
          </a:xfrm>
          <a:prstGeom prst="rect">
            <a:avLst/>
          </a:prstGeom>
        </p:spPr>
      </p:pic>
      <p:pic>
        <p:nvPicPr>
          <p:cNvPr id="15" name="Graphic 14" descr="Saturn outline">
            <a:extLst>
              <a:ext uri="{FF2B5EF4-FFF2-40B4-BE49-F238E27FC236}">
                <a16:creationId xmlns:a16="http://schemas.microsoft.com/office/drawing/2014/main" id="{66E7EF19-02A5-441A-8AC7-DA4A72683A8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38140" y="3746442"/>
            <a:ext cx="404061" cy="404061"/>
          </a:xfrm>
          <a:prstGeom prst="rect">
            <a:avLst/>
          </a:prstGeom>
        </p:spPr>
      </p:pic>
      <p:pic>
        <p:nvPicPr>
          <p:cNvPr id="17" name="Graphic 16" descr="Wireless router outline">
            <a:extLst>
              <a:ext uri="{FF2B5EF4-FFF2-40B4-BE49-F238E27FC236}">
                <a16:creationId xmlns:a16="http://schemas.microsoft.com/office/drawing/2014/main" id="{1CD1D097-4F2B-4D43-8FA8-48EC3A6F7C2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10247" y="903197"/>
            <a:ext cx="457200" cy="457200"/>
          </a:xfrm>
          <a:prstGeom prst="rect">
            <a:avLst/>
          </a:prstGeom>
        </p:spPr>
      </p:pic>
      <p:pic>
        <p:nvPicPr>
          <p:cNvPr id="7" name="Graphic 6" descr="Question mark">
            <a:extLst>
              <a:ext uri="{FF2B5EF4-FFF2-40B4-BE49-F238E27FC236}">
                <a16:creationId xmlns:a16="http://schemas.microsoft.com/office/drawing/2014/main" id="{8CE0E833-0233-4764-B89A-05E6140DB0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34079" y="2971800"/>
            <a:ext cx="365760" cy="365760"/>
          </a:xfrm>
          <a:prstGeom prst="rect">
            <a:avLst/>
          </a:prstGeom>
        </p:spPr>
      </p:pic>
      <p:pic>
        <p:nvPicPr>
          <p:cNvPr id="12" name="Picture 2" descr="Image result for never enough time">
            <a:extLst>
              <a:ext uri="{FF2B5EF4-FFF2-40B4-BE49-F238E27FC236}">
                <a16:creationId xmlns:a16="http://schemas.microsoft.com/office/drawing/2014/main" id="{6C3A99C7-20B1-428C-888C-40543047D67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10158" y="4262896"/>
            <a:ext cx="3155063" cy="246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828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060"/>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A16AF089-CFF5-47E7-9196-BE512A000616}"/>
              </a:ext>
            </a:extLst>
          </p:cNvPr>
          <p:cNvPicPr>
            <a:picLocks noGrp="1" noChangeAspect="1"/>
          </p:cNvPicPr>
          <p:nvPr>
            <p:ph idx="4294967295"/>
          </p:nvPr>
        </p:nvPicPr>
        <p:blipFill>
          <a:blip r:embed="rId2"/>
          <a:stretch>
            <a:fillRect/>
          </a:stretch>
        </p:blipFill>
        <p:spPr>
          <a:xfrm>
            <a:off x="1067166" y="944161"/>
            <a:ext cx="9041568" cy="4520784"/>
          </a:xfrm>
        </p:spPr>
      </p:pic>
    </p:spTree>
    <p:extLst>
      <p:ext uri="{BB962C8B-B14F-4D97-AF65-F5344CB8AC3E}">
        <p14:creationId xmlns:p14="http://schemas.microsoft.com/office/powerpoint/2010/main" val="698392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060"/>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94737-1E6D-4F56-BC08-E96BF7D084F9}"/>
              </a:ext>
            </a:extLst>
          </p:cNvPr>
          <p:cNvPicPr>
            <a:picLocks noChangeAspect="1"/>
          </p:cNvPicPr>
          <p:nvPr/>
        </p:nvPicPr>
        <p:blipFill rotWithShape="1">
          <a:blip r:embed="rId2"/>
          <a:srcRect l="9842" t="37704" r="60392" b="5111"/>
          <a:stretch/>
        </p:blipFill>
        <p:spPr>
          <a:xfrm>
            <a:off x="640080" y="416560"/>
            <a:ext cx="11150524" cy="6024880"/>
          </a:xfrm>
          <a:prstGeom prst="rect">
            <a:avLst/>
          </a:prstGeom>
        </p:spPr>
      </p:pic>
    </p:spTree>
    <p:extLst>
      <p:ext uri="{BB962C8B-B14F-4D97-AF65-F5344CB8AC3E}">
        <p14:creationId xmlns:p14="http://schemas.microsoft.com/office/powerpoint/2010/main" val="3492803379"/>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483</TotalTime>
  <Words>467</Words>
  <Application>Microsoft Office PowerPoint</Application>
  <PresentationFormat>Widescreen</PresentationFormat>
  <Paragraphs>54</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Century Gothic</vt:lpstr>
      <vt:lpstr>Roboto</vt:lpstr>
      <vt:lpstr>Wingdings 3</vt:lpstr>
      <vt:lpstr>Slice</vt:lpstr>
      <vt:lpstr>Project II: Space Launch Analysis</vt:lpstr>
      <vt:lpstr>Quiz Time</vt:lpstr>
      <vt:lpstr>we are exploreRs!</vt:lpstr>
      <vt:lpstr>What questions can be answered?</vt:lpstr>
      <vt:lpstr>Space Act 2015</vt:lpstr>
      <vt:lpstr>Conclusions</vt:lpstr>
      <vt:lpstr>If we had more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Moon Speech, Sept. 12, 1962</vt:lpstr>
      <vt:lpstr>What was the driving force behind the Space Race?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II: Space Launch Analysis</dc:title>
  <dc:creator>Sun, Grace</dc:creator>
  <cp:lastModifiedBy>shuhong qiao</cp:lastModifiedBy>
  <cp:revision>36</cp:revision>
  <dcterms:created xsi:type="dcterms:W3CDTF">2021-04-29T23:19:35Z</dcterms:created>
  <dcterms:modified xsi:type="dcterms:W3CDTF">2021-07-07T12:16:21Z</dcterms:modified>
</cp:coreProperties>
</file>